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2" r:id="rId15"/>
    <p:sldId id="269" r:id="rId16"/>
    <p:sldId id="290" r:id="rId17"/>
    <p:sldId id="291" r:id="rId18"/>
    <p:sldId id="270" r:id="rId19"/>
    <p:sldId id="293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300" r:id="rId33"/>
    <p:sldId id="284" r:id="rId34"/>
    <p:sldId id="285" r:id="rId35"/>
    <p:sldId id="286" r:id="rId36"/>
    <p:sldId id="287" r:id="rId37"/>
    <p:sldId id="288" r:id="rId38"/>
    <p:sldId id="289" r:id="rId39"/>
    <p:sldId id="294" r:id="rId40"/>
    <p:sldId id="295" r:id="rId41"/>
    <p:sldId id="297" r:id="rId42"/>
    <p:sldId id="298" r:id="rId43"/>
    <p:sldId id="296" r:id="rId44"/>
  </p:sldIdLst>
  <p:sldSz cx="10080625" cy="7559675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620" y="-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none" lIns="85386" tIns="42693" rIns="85386" bIns="42693" anchor="t" anchorCtr="0" compatLnSpc="0"/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3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140421" y="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none" lIns="85386" tIns="42693" rIns="85386" bIns="42693" anchor="t" anchorCtr="0" compatLnSpc="0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3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12114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none" lIns="85386" tIns="42693" rIns="85386" bIns="42693" anchor="b" anchorCtr="0" compatLnSpc="0"/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3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140421" y="912114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none" lIns="85386" tIns="42693" rIns="85386" bIns="42693" anchor="b" anchorCtr="0" compatLnSpc="0"/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74CB00B-9248-4368-B82E-C573A237AA04}" type="slidenum">
              <a:t>‹#›</a:t>
            </a:fld>
            <a:endParaRPr lang="en-CA" sz="13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85117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258891" y="730248"/>
            <a:ext cx="4795835" cy="35988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31520" y="4560396"/>
            <a:ext cx="5851821" cy="43201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endParaRPr lang="en-CA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3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140421" y="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3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12114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3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140421" y="9121140"/>
            <a:ext cx="3174440" cy="4797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3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0F0C09B-DE59-4B0A-93E8-C2489756AF43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6209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CA" sz="2000" b="0" i="0" u="none" strike="noStrike" kern="1200" cap="none" spc="0" baseline="0">
        <a:solidFill>
          <a:srgbClr val="000000"/>
        </a:solidFill>
        <a:uFillTx/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8667"/>
            <a:ext cx="4800600" cy="360045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755651" y="2347914"/>
            <a:ext cx="8569327" cy="1620838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12883" y="4283077"/>
            <a:ext cx="7056433" cy="193199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9FB24E-0E29-42EE-924F-DD3D36C1A304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35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238F36-00DB-4B36-A4DF-8EE4545F9039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5851529"/>
          </a:xfrm>
        </p:spPr>
        <p:txBody>
          <a:bodyPr vert="eaVert"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EF8214-A2CD-4D0C-943B-02C5A3C9C0B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03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7A9DE0-0E1D-4A27-A5C1-B9A593F67B49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7214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796927" y="4857749"/>
            <a:ext cx="8567735" cy="1501773"/>
          </a:xfrm>
        </p:spPr>
        <p:txBody>
          <a:bodyPr anchor="t" anchorCtr="0"/>
          <a:lstStyle>
            <a:lvl1pPr algn="l">
              <a:defRPr lang="en-US" sz="4000" b="1" cap="all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96927" y="3203572"/>
            <a:ext cx="8567735" cy="165417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C77A97-DB34-475B-8435-EA3E302FE0E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468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359273" cy="43846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014917" y="1768477"/>
            <a:ext cx="4359273" cy="43846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1DD876-9E95-4B21-A704-C3083D82B2B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629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821" y="303215"/>
            <a:ext cx="9072567" cy="1258891"/>
          </a:xfrm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4821" y="1692270"/>
            <a:ext cx="4452935" cy="704846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04821" y="2397127"/>
            <a:ext cx="4452935" cy="43561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21270" y="1692270"/>
            <a:ext cx="4456108" cy="704846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21270" y="2397127"/>
            <a:ext cx="4456108" cy="43561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08CADE-B1BB-45B6-984E-66ABF6C72BAA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523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4A4C9A-59E6-441B-9F4E-911CF8E8B9B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02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D30D94-7271-4092-862B-44027678289A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64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4821" y="301623"/>
            <a:ext cx="3316291" cy="1279529"/>
          </a:xfrm>
        </p:spPr>
        <p:txBody>
          <a:bodyPr anchor="b" anchorCtr="0"/>
          <a:lstStyle>
            <a:lvl1pPr algn="l">
              <a:defRPr lang="en-US" sz="2000" b="1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941758" y="301623"/>
            <a:ext cx="5635620" cy="64516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504821" y="1581153"/>
            <a:ext cx="3316291" cy="517207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4F8E5D-51F1-4030-A709-CA91B6DD025B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49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976439" y="5291139"/>
            <a:ext cx="6048371" cy="625477"/>
          </a:xfrm>
        </p:spPr>
        <p:txBody>
          <a:bodyPr anchor="b" anchorCtr="0"/>
          <a:lstStyle>
            <a:lvl1pPr algn="l">
              <a:defRPr lang="en-US" sz="2000" b="1"/>
            </a:lvl1pPr>
          </a:lstStyle>
          <a:p>
            <a:pPr lvl="0"/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1976439" y="674690"/>
            <a:ext cx="6048371" cy="4537079"/>
          </a:xfrm>
        </p:spPr>
        <p:txBody>
          <a:bodyPr/>
          <a:lstStyle>
            <a:lvl1pPr marL="0" indent="0">
              <a:buNone/>
              <a:defRPr lang="en-CA"/>
            </a:lvl1pPr>
          </a:lstStyle>
          <a:p>
            <a:pPr lvl="0"/>
            <a:endParaRPr lang="en-CA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976439" y="5916616"/>
            <a:ext cx="6048371" cy="8874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CA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86637D-029D-47AD-B19D-34AEE1835D84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40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/>
          <a:lstStyle/>
          <a:p>
            <a:pPr lvl="0"/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8870036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/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6996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/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CA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D271D59-8A84-49C8-8F2D-4559028D7B65}" type="slidenum"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SzPct val="45000"/>
        <a:buFont typeface="StarSymbol"/>
        <a:buChar char="●"/>
        <a:tabLst/>
        <a:defRPr lang="en-CA" sz="4400" b="0" i="0" u="none" strike="noStrike" kern="1200" cap="none" spc="0" baseline="0">
          <a:solidFill>
            <a:srgbClr val="000000"/>
          </a:solidFill>
          <a:uFillTx/>
          <a:latin typeface="Arial" pitchFamily="18"/>
        </a:defRPr>
      </a:lvl1pPr>
    </p:titleStyle>
    <p:bodyStyle>
      <a:lvl1pPr marL="431999" marR="0" lvl="0" indent="-323999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WenQuanYi Micro Hei" pitchFamily="2"/>
          <a:cs typeface="Lohit Hindi" pitchFamily="2"/>
        </a:defRPr>
      </a:lvl1pPr>
      <a:lvl2pPr marL="863998" marR="0" lvl="1" indent="-323999" defTabSz="914400" rtl="0" fontAlgn="auto" hangingPunct="1">
        <a:lnSpc>
          <a:spcPct val="100000"/>
        </a:lnSpc>
        <a:spcBef>
          <a:spcPts val="0"/>
        </a:spcBef>
        <a:spcAft>
          <a:spcPts val="1135"/>
        </a:spcAft>
        <a:buSzPct val="75000"/>
        <a:buFont typeface="StarSymbol"/>
        <a:buChar char="–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Arial" pitchFamily="18"/>
          <a:ea typeface="WenQuanYi Micro Hei" pitchFamily="2"/>
          <a:cs typeface="Lohit Hindi" pitchFamily="2"/>
        </a:defRPr>
      </a:lvl2pPr>
      <a:lvl3pPr marL="1295997" marR="0" lvl="2" indent="-287999" defTabSz="914400" rtl="0" fontAlgn="auto" hangingPunct="1">
        <a:lnSpc>
          <a:spcPct val="100000"/>
        </a:lnSpc>
        <a:spcBef>
          <a:spcPts val="0"/>
        </a:spcBef>
        <a:spcAft>
          <a:spcPts val="850"/>
        </a:spcAft>
        <a:buSzPct val="45000"/>
        <a:buFont typeface="StarSymbol"/>
        <a:buChar char="●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WenQuanYi Micro Hei" pitchFamily="2"/>
          <a:cs typeface="Lohit Hindi" pitchFamily="2"/>
        </a:defRPr>
      </a:lvl3pPr>
      <a:lvl4pPr marL="1727996" marR="0" lvl="3" indent="-215999" defTabSz="914400" rtl="0" fontAlgn="auto" hangingPunct="1">
        <a:lnSpc>
          <a:spcPct val="100000"/>
        </a:lnSpc>
        <a:spcBef>
          <a:spcPts val="0"/>
        </a:spcBef>
        <a:spcAft>
          <a:spcPts val="565"/>
        </a:spcAft>
        <a:buSzPct val="75000"/>
        <a:buFont typeface="StarSymbol"/>
        <a:buChar char="–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 pitchFamily="18"/>
          <a:ea typeface="WenQuanYi Micro Hei" pitchFamily="2"/>
          <a:cs typeface="Lohit Hindi" pitchFamily="2"/>
        </a:defRPr>
      </a:lvl4pPr>
      <a:lvl5pPr marL="2159995" marR="0" lvl="4" indent="-215999" defTabSz="914400" rtl="0" fontAlgn="auto" hangingPunct="1">
        <a:lnSpc>
          <a:spcPct val="100000"/>
        </a:lnSpc>
        <a:spcBef>
          <a:spcPts val="0"/>
        </a:spcBef>
        <a:spcAft>
          <a:spcPts val="285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 pitchFamily="18"/>
          <a:ea typeface="WenQuanYi Micro Hei" pitchFamily="2"/>
          <a:cs typeface="Lohit Hindi" pitchFamily="2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Project Carbon Cycle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8" y="1769043"/>
            <a:ext cx="8870036" cy="4384081"/>
          </a:xfrm>
        </p:spPr>
        <p:txBody>
          <a:bodyPr anchor="ctr" anchorCtr="1"/>
          <a:lstStyle/>
          <a:p>
            <a:pPr marL="0" lvl="0" indent="0" algn="ctr">
              <a:buNone/>
            </a:pPr>
            <a:r>
              <a:rPr lang="en-CA"/>
              <a:t>Rahmat Saeedi</a:t>
            </a:r>
          </a:p>
          <a:p>
            <a:pPr marL="0" lvl="0" indent="0" algn="ctr">
              <a:buNone/>
            </a:pPr>
            <a:r>
              <a:rPr lang="en-CA"/>
              <a:t>Michael Browne</a:t>
            </a:r>
          </a:p>
          <a:p>
            <a:pPr marL="0" lvl="0" indent="0" algn="ctr">
              <a:buNone/>
            </a:pPr>
            <a:r>
              <a:rPr lang="en-CA"/>
              <a:t>Cole Fichter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>
              <a:buNone/>
            </a:pPr>
            <a:r>
              <a:rPr lang="en-CA">
                <a:latin typeface="Arial" pitchFamily="34"/>
              </a:rPr>
              <a:t>Graphical Stability Analysis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2322" y="1768321"/>
            <a:ext cx="6771964" cy="438443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943996"/>
            <a:ext cx="8870036" cy="4384438"/>
          </a:xfrm>
        </p:spPr>
        <p:txBody>
          <a:bodyPr/>
          <a:lstStyle/>
          <a:p>
            <a:pPr lvl="0"/>
            <a:r>
              <a:rPr lang="en-CA"/>
              <a:t>Model: one differential equation</a:t>
            </a:r>
          </a:p>
          <a:p>
            <a:pPr lvl="1" hangingPunct="0">
              <a:buNone/>
            </a:pPr>
            <a:r>
              <a:rPr lang="en-CA"/>
              <a:t>x'(t) = 240 – 0.4*x(t), and x(0) = 0</a:t>
            </a:r>
          </a:p>
          <a:p>
            <a:pPr lvl="1" hangingPunct="0">
              <a:buNone/>
            </a:pPr>
            <a:endParaRPr lang="en-CA"/>
          </a:p>
          <a:p>
            <a:pPr lvl="0"/>
            <a:r>
              <a:rPr lang="en-CA"/>
              <a:t>Specific Solution</a:t>
            </a:r>
          </a:p>
          <a:p>
            <a:pPr lvl="1" hangingPunct="0">
              <a:buNone/>
            </a:pPr>
            <a:r>
              <a:rPr lang="en-CA"/>
              <a:t>x(t) = 600 - 600*exp(-0.4t)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The Carbon Cycle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1999" y="1367997"/>
            <a:ext cx="9287999" cy="583199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5" y="0"/>
            <a:ext cx="9071643" cy="935998"/>
          </a:xfrm>
        </p:spPr>
        <p:txBody>
          <a:bodyPr/>
          <a:lstStyle/>
          <a:p>
            <a:pPr lvl="0">
              <a:buNone/>
            </a:pPr>
            <a:r>
              <a:rPr lang="en-CA"/>
              <a:t>Given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9998" y="863998"/>
            <a:ext cx="8677436" cy="6572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8" y="33841"/>
            <a:ext cx="9071643" cy="974156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337035"/>
            <a:ext cx="8870036" cy="5790959"/>
          </a:xfrm>
        </p:spPr>
        <p:txBody>
          <a:bodyPr/>
          <a:lstStyle/>
          <a:p>
            <a:pPr lvl="0"/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7999" lvl="0" indent="0">
              <a:buNone/>
            </a:pPr>
            <a:r>
              <a:rPr lang="en-CA" sz="2000"/>
              <a:t>Leaves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7999" lvl="0" indent="0">
              <a:buNone/>
            </a:pPr>
            <a:r>
              <a:rPr lang="en-CA" sz="2000"/>
              <a:t>Branches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7999" lvl="0" indent="0">
              <a:buNone/>
            </a:pPr>
            <a:r>
              <a:rPr lang="en-CA" sz="2000"/>
              <a:t>Stems	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7999" lvl="0" indent="0">
              <a:buNone/>
            </a:pPr>
            <a:r>
              <a:rPr lang="en-CA" sz="2000"/>
              <a:t>Roots		   Atm.         To Litter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8" y="33841"/>
            <a:ext cx="9071643" cy="974156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337035"/>
            <a:ext cx="8870036" cy="5790959"/>
          </a:xfrm>
        </p:spPr>
        <p:txBody>
          <a:bodyPr/>
          <a:lstStyle/>
          <a:p>
            <a:pPr lvl="0"/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15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</a:p>
          <a:p>
            <a:pPr marL="107999" lvl="0" indent="0">
              <a:buNone/>
            </a:pPr>
            <a:r>
              <a:rPr lang="en-CA" sz="2000"/>
              <a:t>Leaves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7999" lvl="0" indent="0">
              <a:buNone/>
            </a:pPr>
            <a:r>
              <a:rPr lang="en-CA" sz="2000"/>
              <a:t>Branches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7999" lvl="0" indent="0">
              <a:buNone/>
            </a:pPr>
            <a:r>
              <a:rPr lang="en-CA" sz="2000"/>
              <a:t>Stems	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7999" lvl="0" indent="0"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97521" y="1036636"/>
            <a:ext cx="2994477" cy="215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8" y="33841"/>
            <a:ext cx="9071643" cy="974156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337035"/>
            <a:ext cx="8870036" cy="5790959"/>
          </a:xfrm>
        </p:spPr>
        <p:txBody>
          <a:bodyPr/>
          <a:lstStyle/>
          <a:p>
            <a:pPr lvl="0"/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7999" lvl="0" indent="0">
              <a:buNone/>
            </a:pPr>
            <a:r>
              <a:rPr lang="en-CA" sz="2000"/>
              <a:t>Leaves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25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</a:p>
          <a:p>
            <a:pPr marL="107999" lvl="0" indent="0">
              <a:buNone/>
            </a:pPr>
            <a:r>
              <a:rPr lang="en-CA" sz="2000"/>
              <a:t>Branches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3</a:t>
            </a:r>
            <a:r>
              <a:rPr lang="en-CA"/>
              <a:t>(t)  =  p</a:t>
            </a:r>
            <a:r>
              <a:rPr lang="en-CA" baseline="-25000"/>
              <a:t>3</a:t>
            </a:r>
            <a:r>
              <a:rPr lang="en-CA"/>
              <a:t>z  -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</a:p>
          <a:p>
            <a:pPr marL="107999" lvl="0" indent="0">
              <a:buNone/>
            </a:pPr>
            <a:r>
              <a:rPr lang="en-CA" sz="2000"/>
              <a:t>Stems	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7999" lvl="0" indent="0"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62432" y="2484433"/>
            <a:ext cx="2592003" cy="206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8" y="33841"/>
            <a:ext cx="9071643" cy="974156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337035"/>
            <a:ext cx="8870036" cy="5790959"/>
          </a:xfrm>
        </p:spPr>
        <p:txBody>
          <a:bodyPr/>
          <a:lstStyle/>
          <a:p>
            <a:pPr lvl="0"/>
            <a:r>
              <a:rPr lang="en-CA"/>
              <a:t>X'</a:t>
            </a:r>
            <a:r>
              <a:rPr lang="en-CA" baseline="-25000"/>
              <a:t>1</a:t>
            </a:r>
            <a:r>
              <a:rPr lang="en-CA"/>
              <a:t>(t)  =  p</a:t>
            </a:r>
            <a:r>
              <a:rPr lang="en-CA" baseline="-25000"/>
              <a:t>1</a:t>
            </a:r>
            <a:r>
              <a:rPr lang="en-CA"/>
              <a:t>z  -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</a:p>
          <a:p>
            <a:pPr marL="107999" lvl="0" indent="0">
              <a:buNone/>
            </a:pPr>
            <a:r>
              <a:rPr lang="en-CA" sz="2000"/>
              <a:t>Leaves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2</a:t>
            </a:r>
            <a:r>
              <a:rPr lang="en-CA"/>
              <a:t>(t)  =  p</a:t>
            </a:r>
            <a:r>
              <a:rPr lang="en-CA" baseline="-25000"/>
              <a:t>2</a:t>
            </a:r>
            <a:r>
              <a:rPr lang="en-CA"/>
              <a:t>z  -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</a:p>
          <a:p>
            <a:pPr marL="107999" lvl="0" indent="0">
              <a:buNone/>
            </a:pPr>
            <a:r>
              <a:rPr lang="en-CA" sz="2000"/>
              <a:t>Branches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(t)  =  p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z  -  k</a:t>
            </a:r>
            <a:r>
              <a:rPr lang="en-CA" b="1" baseline="-25000">
                <a:solidFill>
                  <a:srgbClr val="00B050"/>
                </a:solidFill>
              </a:rPr>
              <a:t>35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</a:p>
          <a:p>
            <a:pPr marL="107999" lvl="0" indent="0">
              <a:buNone/>
            </a:pPr>
            <a:r>
              <a:rPr lang="en-CA" sz="2000"/>
              <a:t>Stems		   Atm.         To Litter</a:t>
            </a:r>
          </a:p>
          <a:p>
            <a:pPr marL="3024003" lvl="6" indent="-215999" rtl="0" hangingPunct="0">
              <a:spcAft>
                <a:spcPts val="285"/>
              </a:spcAft>
            </a:pPr>
            <a:endParaRPr lang="en-CA" sz="2000" kern="1200">
              <a:solidFill>
                <a:srgbClr val="000000"/>
              </a:solidFill>
              <a:latin typeface="Arial" pitchFamily="18"/>
            </a:endParaRPr>
          </a:p>
          <a:p>
            <a:pPr lvl="0"/>
            <a:r>
              <a:rPr lang="en-CA"/>
              <a:t>X'</a:t>
            </a:r>
            <a:r>
              <a:rPr lang="en-CA" baseline="-25000"/>
              <a:t>4</a:t>
            </a:r>
            <a:r>
              <a:rPr lang="en-CA"/>
              <a:t>(t)  =  p</a:t>
            </a:r>
            <a:r>
              <a:rPr lang="en-CA" baseline="-25000"/>
              <a:t>4</a:t>
            </a:r>
            <a:r>
              <a:rPr lang="en-CA"/>
              <a:t>z  -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</a:p>
          <a:p>
            <a:pPr marL="107999" lvl="0" indent="0">
              <a:buNone/>
            </a:pPr>
            <a:r>
              <a:rPr lang="en-CA" sz="2000"/>
              <a:t>Roots		   Atm.         To Litter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7769" y="4008436"/>
            <a:ext cx="2521439" cy="21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5" y="105841"/>
            <a:ext cx="9071643" cy="1262155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5916" y="1511996"/>
            <a:ext cx="9448796" cy="5239640"/>
          </a:xfrm>
        </p:spPr>
        <p:txBody>
          <a:bodyPr/>
          <a:lstStyle/>
          <a:p>
            <a:pPr marL="107999" lvl="0" indent="0">
              <a:buNone/>
            </a:pPr>
            <a:r>
              <a:rPr lang="en-CA"/>
              <a:t>X'</a:t>
            </a:r>
            <a:r>
              <a:rPr lang="en-CA" baseline="-25000"/>
              <a:t>5</a:t>
            </a:r>
            <a:r>
              <a:rPr lang="en-CA"/>
              <a:t>(t)  =  k</a:t>
            </a:r>
            <a:r>
              <a:rPr lang="en-CA" baseline="-25000"/>
              <a:t>15</a:t>
            </a:r>
            <a:r>
              <a:rPr lang="en-CA"/>
              <a:t>X</a:t>
            </a:r>
            <a:r>
              <a:rPr lang="en-CA" baseline="-25000"/>
              <a:t>1</a:t>
            </a:r>
            <a:r>
              <a:rPr lang="en-CA"/>
              <a:t>  +  k</a:t>
            </a:r>
            <a:r>
              <a:rPr lang="en-CA" baseline="-25000"/>
              <a:t>25</a:t>
            </a:r>
            <a:r>
              <a:rPr lang="en-CA"/>
              <a:t>X</a:t>
            </a:r>
            <a:r>
              <a:rPr lang="en-CA" baseline="-25000"/>
              <a:t>2</a:t>
            </a:r>
            <a:r>
              <a:rPr lang="en-CA"/>
              <a:t>  +  k</a:t>
            </a:r>
            <a:r>
              <a:rPr lang="en-CA" baseline="-25000"/>
              <a:t>35</a:t>
            </a:r>
            <a:r>
              <a:rPr lang="en-CA"/>
              <a:t>X</a:t>
            </a:r>
            <a:r>
              <a:rPr lang="en-CA" baseline="-25000"/>
              <a:t>3</a:t>
            </a:r>
            <a:r>
              <a:rPr lang="en-CA"/>
              <a:t>  -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-  k</a:t>
            </a:r>
            <a:r>
              <a:rPr lang="en-CA" baseline="-25000"/>
              <a:t>50</a:t>
            </a:r>
            <a:r>
              <a:rPr lang="en-CA"/>
              <a:t>X</a:t>
            </a:r>
            <a:r>
              <a:rPr lang="en-CA" baseline="-25000"/>
              <a:t>5</a:t>
            </a:r>
          </a:p>
          <a:p>
            <a:pPr marL="107999" lvl="0" indent="0">
              <a:buNone/>
            </a:pPr>
            <a:r>
              <a:rPr lang="en-CA" sz="2000"/>
              <a:t>Litter		Leaves	        Branches      Stems	 Humus		Atm.</a:t>
            </a:r>
          </a:p>
          <a:p>
            <a:pPr lvl="4" hangingPunct="0">
              <a:buNone/>
            </a:pPr>
            <a:endParaRPr lang="en-CA"/>
          </a:p>
          <a:p>
            <a:pPr marL="107999" lvl="0" indent="0">
              <a:buNone/>
            </a:pPr>
            <a:r>
              <a:rPr lang="en-CA"/>
              <a:t>X'</a:t>
            </a:r>
            <a:r>
              <a:rPr lang="en-CA" baseline="-25000"/>
              <a:t>6</a:t>
            </a:r>
            <a:r>
              <a:rPr lang="en-CA"/>
              <a:t>(t)  =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  <a:r>
              <a:rPr lang="en-CA"/>
              <a:t>  +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  -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 -  k</a:t>
            </a:r>
            <a:r>
              <a:rPr lang="en-CA" baseline="-25000"/>
              <a:t>60</a:t>
            </a:r>
            <a:r>
              <a:rPr lang="en-CA"/>
              <a:t>X</a:t>
            </a:r>
            <a:r>
              <a:rPr lang="en-CA" baseline="-25000"/>
              <a:t>6</a:t>
            </a:r>
          </a:p>
          <a:p>
            <a:pPr marL="107999" lvl="0" indent="0">
              <a:buNone/>
            </a:pPr>
            <a:r>
              <a:rPr lang="en-CA" sz="2000"/>
              <a:t>Humus	           Roots	        Litter	   Charcoal	Atm.</a:t>
            </a:r>
          </a:p>
          <a:p>
            <a:pPr lvl="4" hangingPunct="0">
              <a:buNone/>
            </a:pPr>
            <a:endParaRPr lang="en-CA"/>
          </a:p>
          <a:p>
            <a:pPr marL="107999" lvl="0" indent="0">
              <a:buNone/>
            </a:pPr>
            <a:r>
              <a:rPr lang="en-CA"/>
              <a:t>X'</a:t>
            </a:r>
            <a:r>
              <a:rPr lang="en-CA" baseline="-25000"/>
              <a:t>7</a:t>
            </a:r>
            <a:r>
              <a:rPr lang="en-CA"/>
              <a:t>(t)  =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-  k</a:t>
            </a:r>
            <a:r>
              <a:rPr lang="en-CA" baseline="-25000"/>
              <a:t>70</a:t>
            </a:r>
            <a:r>
              <a:rPr lang="en-CA"/>
              <a:t>X</a:t>
            </a:r>
            <a:r>
              <a:rPr lang="en-CA" baseline="-25000"/>
              <a:t>7</a:t>
            </a:r>
          </a:p>
          <a:p>
            <a:pPr marL="107999" lvl="0" indent="0">
              <a:buNone/>
            </a:pPr>
            <a:r>
              <a:rPr lang="en-CA" sz="2000"/>
              <a:t>Charcoal        Humus	      Atm.</a:t>
            </a:r>
          </a:p>
          <a:p>
            <a:pPr lvl="0"/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2355" y="105841"/>
            <a:ext cx="9071643" cy="1262155"/>
          </a:xfrm>
        </p:spPr>
        <p:txBody>
          <a:bodyPr/>
          <a:lstStyle/>
          <a:p>
            <a:pPr lvl="0">
              <a:buNone/>
            </a:pPr>
            <a:r>
              <a:rPr lang="en-CA"/>
              <a:t>D.E. Set Up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15916" y="1511996"/>
            <a:ext cx="9448796" cy="5239640"/>
          </a:xfrm>
        </p:spPr>
        <p:txBody>
          <a:bodyPr/>
          <a:lstStyle/>
          <a:p>
            <a:pPr marL="107999" lvl="0" indent="0">
              <a:buNone/>
            </a:pPr>
            <a:r>
              <a:rPr lang="en-CA" b="1">
                <a:solidFill>
                  <a:srgbClr val="00B050"/>
                </a:solidFill>
              </a:rPr>
              <a:t>X'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  <a:r>
              <a:rPr lang="en-CA" b="1">
                <a:solidFill>
                  <a:srgbClr val="00B050"/>
                </a:solidFill>
              </a:rPr>
              <a:t>(t)  =  k</a:t>
            </a:r>
            <a:r>
              <a:rPr lang="en-CA" b="1" baseline="-25000">
                <a:solidFill>
                  <a:srgbClr val="00B050"/>
                </a:solidFill>
              </a:rPr>
              <a:t>15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1</a:t>
            </a:r>
            <a:r>
              <a:rPr lang="en-CA" b="1">
                <a:solidFill>
                  <a:srgbClr val="00B050"/>
                </a:solidFill>
              </a:rPr>
              <a:t>  +  k</a:t>
            </a:r>
            <a:r>
              <a:rPr lang="en-CA" b="1" baseline="-25000">
                <a:solidFill>
                  <a:srgbClr val="00B050"/>
                </a:solidFill>
              </a:rPr>
              <a:t>25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2</a:t>
            </a:r>
            <a:r>
              <a:rPr lang="en-CA" b="1">
                <a:solidFill>
                  <a:srgbClr val="00B050"/>
                </a:solidFill>
              </a:rPr>
              <a:t>  +  k</a:t>
            </a:r>
            <a:r>
              <a:rPr lang="en-CA" b="1" baseline="-25000">
                <a:solidFill>
                  <a:srgbClr val="00B050"/>
                </a:solidFill>
              </a:rPr>
              <a:t>35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3</a:t>
            </a:r>
            <a:r>
              <a:rPr lang="en-CA" b="1">
                <a:solidFill>
                  <a:srgbClr val="00B050"/>
                </a:solidFill>
              </a:rPr>
              <a:t>  -  k</a:t>
            </a:r>
            <a:r>
              <a:rPr lang="en-CA" b="1" baseline="-25000">
                <a:solidFill>
                  <a:srgbClr val="00B050"/>
                </a:solidFill>
              </a:rPr>
              <a:t>56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  <a:r>
              <a:rPr lang="en-CA" b="1">
                <a:solidFill>
                  <a:srgbClr val="00B050"/>
                </a:solidFill>
              </a:rPr>
              <a:t> -  k</a:t>
            </a:r>
            <a:r>
              <a:rPr lang="en-CA" b="1" baseline="-25000">
                <a:solidFill>
                  <a:srgbClr val="00B050"/>
                </a:solidFill>
              </a:rPr>
              <a:t>50</a:t>
            </a:r>
            <a:r>
              <a:rPr lang="en-CA" b="1">
                <a:solidFill>
                  <a:srgbClr val="00B050"/>
                </a:solidFill>
              </a:rPr>
              <a:t>X</a:t>
            </a:r>
            <a:r>
              <a:rPr lang="en-CA" b="1" baseline="-25000">
                <a:solidFill>
                  <a:srgbClr val="00B050"/>
                </a:solidFill>
              </a:rPr>
              <a:t>5</a:t>
            </a:r>
          </a:p>
          <a:p>
            <a:pPr marL="107999" lvl="0" indent="0">
              <a:buNone/>
            </a:pPr>
            <a:r>
              <a:rPr lang="en-CA" sz="2000"/>
              <a:t>Litter		Leaves	        Branches         Stems	   Humus          Atm.</a:t>
            </a:r>
          </a:p>
          <a:p>
            <a:pPr lvl="4" hangingPunct="0">
              <a:buNone/>
            </a:pPr>
            <a:endParaRPr lang="en-CA"/>
          </a:p>
          <a:p>
            <a:pPr marL="107999" lvl="0" indent="0">
              <a:buNone/>
            </a:pPr>
            <a:r>
              <a:rPr lang="en-CA"/>
              <a:t>X'</a:t>
            </a:r>
            <a:r>
              <a:rPr lang="en-CA" baseline="-25000"/>
              <a:t>6</a:t>
            </a:r>
            <a:r>
              <a:rPr lang="en-CA"/>
              <a:t>(t)  =  k</a:t>
            </a:r>
            <a:r>
              <a:rPr lang="en-CA" baseline="-25000"/>
              <a:t>46</a:t>
            </a:r>
            <a:r>
              <a:rPr lang="en-CA"/>
              <a:t>X</a:t>
            </a:r>
            <a:r>
              <a:rPr lang="en-CA" baseline="-25000"/>
              <a:t>4</a:t>
            </a:r>
            <a:r>
              <a:rPr lang="en-CA"/>
              <a:t>  +  k</a:t>
            </a:r>
            <a:r>
              <a:rPr lang="en-CA" baseline="-25000"/>
              <a:t>56</a:t>
            </a:r>
            <a:r>
              <a:rPr lang="en-CA"/>
              <a:t>X</a:t>
            </a:r>
            <a:r>
              <a:rPr lang="en-CA" baseline="-25000"/>
              <a:t>5</a:t>
            </a:r>
            <a:r>
              <a:rPr lang="en-CA"/>
              <a:t>   -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 -  k</a:t>
            </a:r>
            <a:r>
              <a:rPr lang="en-CA" baseline="-25000"/>
              <a:t>60</a:t>
            </a:r>
            <a:r>
              <a:rPr lang="en-CA"/>
              <a:t>X</a:t>
            </a:r>
            <a:r>
              <a:rPr lang="en-CA" baseline="-25000"/>
              <a:t>6</a:t>
            </a:r>
          </a:p>
          <a:p>
            <a:pPr marL="107999" lvl="0" indent="0">
              <a:buNone/>
            </a:pPr>
            <a:r>
              <a:rPr lang="en-CA" sz="2000"/>
              <a:t>Humus	           Roots	        Litter	   Charcoal	Atm.</a:t>
            </a:r>
          </a:p>
          <a:p>
            <a:pPr lvl="4" hangingPunct="0">
              <a:buNone/>
            </a:pPr>
            <a:endParaRPr lang="en-CA"/>
          </a:p>
          <a:p>
            <a:pPr marL="107999" lvl="0" indent="0">
              <a:buNone/>
            </a:pPr>
            <a:r>
              <a:rPr lang="en-CA"/>
              <a:t>X'</a:t>
            </a:r>
            <a:r>
              <a:rPr lang="en-CA" baseline="-25000"/>
              <a:t>7</a:t>
            </a:r>
            <a:r>
              <a:rPr lang="en-CA"/>
              <a:t>(t)  =  k</a:t>
            </a:r>
            <a:r>
              <a:rPr lang="en-CA" baseline="-25000"/>
              <a:t>67</a:t>
            </a:r>
            <a:r>
              <a:rPr lang="en-CA"/>
              <a:t>X</a:t>
            </a:r>
            <a:r>
              <a:rPr lang="en-CA" baseline="-25000"/>
              <a:t>6</a:t>
            </a:r>
            <a:r>
              <a:rPr lang="en-CA"/>
              <a:t> -  k</a:t>
            </a:r>
            <a:r>
              <a:rPr lang="en-CA" baseline="-25000"/>
              <a:t>70</a:t>
            </a:r>
            <a:r>
              <a:rPr lang="en-CA"/>
              <a:t>X</a:t>
            </a:r>
            <a:r>
              <a:rPr lang="en-CA" baseline="-25000"/>
              <a:t>7</a:t>
            </a:r>
          </a:p>
          <a:p>
            <a:pPr marL="107999" lvl="0" indent="0">
              <a:buNone/>
            </a:pPr>
            <a:r>
              <a:rPr lang="en-CA" sz="2000"/>
              <a:t>Charcoal        Humus	      Atm.</a:t>
            </a:r>
          </a:p>
          <a:p>
            <a:pPr lvl="0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49913" y="4465636"/>
            <a:ext cx="3882597" cy="230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Objective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8" y="1769043"/>
            <a:ext cx="8870036" cy="4384081"/>
          </a:xfrm>
        </p:spPr>
        <p:txBody>
          <a:bodyPr/>
          <a:lstStyle/>
          <a:p>
            <a:pPr lvl="0"/>
            <a:r>
              <a:rPr lang="en-CA"/>
              <a:t>Simulate carbon moving through the forest ecosystem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Matrix Representation of 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9243" y="1871996"/>
            <a:ext cx="7124757" cy="400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>
                <a:latin typeface="Californian FB" pitchFamily="18"/>
              </a:rPr>
              <a:t>X'=AX+b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CA"/>
              <a:t>Diagonal of </a:t>
            </a:r>
            <a:r>
              <a:rPr lang="en-CA">
                <a:latin typeface="Californian FB" pitchFamily="18"/>
              </a:rPr>
              <a:t>A</a:t>
            </a:r>
          </a:p>
          <a:p>
            <a:pPr lvl="1" hangingPunct="0">
              <a:buNone/>
            </a:pPr>
            <a:r>
              <a:rPr lang="en-CA"/>
              <a:t>Multiset of Eiganvalues</a:t>
            </a:r>
          </a:p>
          <a:p>
            <a:pPr lvl="0"/>
            <a:endParaRPr lang="en-CA"/>
          </a:p>
          <a:p>
            <a:pPr lvl="0"/>
            <a:r>
              <a:rPr lang="en-CA"/>
              <a:t>Fixed Points:</a:t>
            </a:r>
            <a:r>
              <a:rPr lang="en-CA">
                <a:latin typeface="Californian FB" pitchFamily="18"/>
              </a:rPr>
              <a:t>  X</a:t>
            </a:r>
            <a:r>
              <a:rPr lang="en-CA" sz="4400">
                <a:latin typeface="Californian FB" pitchFamily="18"/>
              </a:rPr>
              <a:t>'</a:t>
            </a:r>
            <a:r>
              <a:rPr lang="en-CA">
                <a:latin typeface="Californian FB" pitchFamily="18"/>
              </a:rPr>
              <a:t> = 0</a:t>
            </a:r>
          </a:p>
          <a:p>
            <a:pPr marL="107999" lvl="0" indent="0">
              <a:buNone/>
            </a:pPr>
            <a:r>
              <a:rPr lang="en-CA">
                <a:latin typeface="Californian FB" pitchFamily="18"/>
              </a:rPr>
              <a:t>	0 = AX + b</a:t>
            </a:r>
          </a:p>
          <a:p>
            <a:pPr lvl="1" hangingPunct="0">
              <a:buNone/>
            </a:pPr>
            <a:r>
              <a:rPr lang="en-CA">
                <a:latin typeface="Californian FB" pitchFamily="18"/>
              </a:rPr>
              <a:t>	AX= </a:t>
            </a:r>
            <a:r>
              <a:rPr lang="en-CA">
                <a:latin typeface="Arial" pitchFamily="34"/>
                <a:cs typeface="Arial" pitchFamily="34"/>
              </a:rPr>
              <a:t>-</a:t>
            </a:r>
            <a:r>
              <a:rPr lang="en-CA">
                <a:latin typeface="Californian FB" pitchFamily="18"/>
              </a:rPr>
              <a:t>b</a:t>
            </a:r>
          </a:p>
          <a:p>
            <a:pPr lvl="1" hangingPunct="0">
              <a:buNone/>
            </a:pPr>
            <a:endParaRPr lang="en-CA">
              <a:latin typeface="Californian FB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Fixed Point of The Ecosystems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5561" y="1593003"/>
            <a:ext cx="9172437" cy="53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Solution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61962" y="1511996"/>
            <a:ext cx="8870036" cy="5615997"/>
          </a:xfrm>
        </p:spPr>
        <p:txBody>
          <a:bodyPr/>
          <a:lstStyle/>
          <a:p>
            <a:pPr lvl="0"/>
            <a:r>
              <a:rPr lang="en-CA"/>
              <a:t>Analytical</a:t>
            </a:r>
          </a:p>
          <a:p>
            <a:pPr lvl="1" hangingPunct="0"/>
            <a:r>
              <a:rPr lang="en-CA"/>
              <a:t>Maple</a:t>
            </a:r>
          </a:p>
          <a:p>
            <a:pPr lvl="1" hangingPunct="0"/>
            <a:r>
              <a:rPr lang="en-CA"/>
              <a:t>Matrix Exponential</a:t>
            </a:r>
          </a:p>
          <a:p>
            <a:pPr lvl="2" hangingPunct="0"/>
            <a:r>
              <a:rPr lang="en-CA"/>
              <a:t>X' = AX+b</a:t>
            </a:r>
          </a:p>
          <a:p>
            <a:pPr lvl="2" hangingPunct="0"/>
            <a:r>
              <a:rPr lang="en-CA"/>
              <a:t>X  = c</a:t>
            </a:r>
            <a:r>
              <a:rPr lang="en-CA" baseline="-25000"/>
              <a:t>1</a:t>
            </a:r>
            <a:r>
              <a:rPr lang="en-CA"/>
              <a:t>e</a:t>
            </a:r>
            <a:r>
              <a:rPr lang="en-CA" baseline="30000"/>
              <a:t>At </a:t>
            </a:r>
            <a:r>
              <a:rPr lang="en-CA"/>
              <a:t>- b/A</a:t>
            </a:r>
          </a:p>
          <a:p>
            <a:pPr lvl="0"/>
            <a:r>
              <a:rPr lang="en-CA"/>
              <a:t>Numerical</a:t>
            </a:r>
          </a:p>
          <a:p>
            <a:pPr lvl="1" hangingPunct="0"/>
            <a:r>
              <a:rPr lang="en-CA"/>
              <a:t>Matlab</a:t>
            </a:r>
          </a:p>
          <a:p>
            <a:pPr lvl="1" hangingPunct="0"/>
            <a:r>
              <a:rPr lang="en-CA"/>
              <a:t>Euler Method</a:t>
            </a:r>
          </a:p>
          <a:p>
            <a:pPr lvl="2" hangingPunct="0">
              <a:buNone/>
            </a:pPr>
            <a:r>
              <a:rPr lang="en-CA">
                <a:latin typeface="Californian FB" pitchFamily="18"/>
              </a:rPr>
              <a:t>X(n+1)  =  X(n) + </a:t>
            </a:r>
            <a:r>
              <a:rPr lang="en-CA">
                <a:latin typeface="Symbol" pitchFamily="18"/>
              </a:rPr>
              <a:t>d</a:t>
            </a:r>
            <a:r>
              <a:rPr lang="en-CA">
                <a:latin typeface="Californian FB" pitchFamily="18"/>
              </a:rPr>
              <a:t>t X'(n)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Ecosystems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1.		Tropical Forests</a:t>
            </a:r>
          </a:p>
          <a:p>
            <a:pPr lvl="0">
              <a:buNone/>
            </a:pPr>
            <a:r>
              <a:rPr lang="en-CA"/>
              <a:t>2.		Grasslands</a:t>
            </a:r>
          </a:p>
          <a:p>
            <a:pPr lvl="0">
              <a:buNone/>
            </a:pPr>
            <a:r>
              <a:rPr lang="en-CA"/>
              <a:t>3.		Agricultural Lands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Tropical Forest: First 225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8309" y="1285875"/>
            <a:ext cx="8928000" cy="532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516" y="661387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Tropical Forest: First 2500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5509" y="1255873"/>
            <a:ext cx="8382003" cy="526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39909" y="659923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Grassland: First 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7739" y="1599075"/>
            <a:ext cx="8229600" cy="484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516" y="661387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Grasslands: First 3000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4516" y="1563477"/>
            <a:ext cx="9036311" cy="5050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516" y="661387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Agricultural Land: First 15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6909" y="1433230"/>
            <a:ext cx="8534396" cy="508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516" y="661387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Glossary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/>
            <a:r>
              <a:rPr lang="en-CA"/>
              <a:t>Litter</a:t>
            </a:r>
          </a:p>
          <a:p>
            <a:pPr lvl="0" algn="l"/>
            <a:r>
              <a:rPr lang="en-CA"/>
              <a:t>Humus</a:t>
            </a:r>
          </a:p>
          <a:p>
            <a:pPr lvl="0" algn="l"/>
            <a:r>
              <a:rPr lang="en-CA"/>
              <a:t>Stable humus charcoal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Agricultural Land: First 3000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9313" y="1704240"/>
            <a:ext cx="8305796" cy="481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87516" y="6613873"/>
            <a:ext cx="7708803" cy="69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Time To Attain 95% of Fixed Point Concentration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" y="1806570"/>
            <a:ext cx="9239253" cy="515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Time To Attain 95% of Fixed Point Concentration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" y="1798637"/>
            <a:ext cx="937260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21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>
                <a:latin typeface="Calibri" pitchFamily="34"/>
              </a:rPr>
              <a:t>Analytical Stability Analysis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After Converting the system into its Matrix form, the stability was found from the matrix’s Eigenvalues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Since all of the Eigenvalues were negative, it can be show that ANY fixed point is stable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Since these Eigenvalues are linear, it can be shown that they are also not sensitive to change</a:t>
            </a:r>
          </a:p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This means that the only way for instability in the system to occur, is for the flows in one subsection to reverse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>
                <a:latin typeface="Calibri" pitchFamily="34"/>
              </a:rPr>
              <a:t>Criticisms of the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Like any mathematical model, there are errors made when creating a model for a system</a:t>
            </a:r>
          </a:p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The main contributor for these errors in general is a lack of model 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For this model, the equations had not taken into account that the number of trees change with respect to how much atmospheric carbon dioxide there is</a:t>
            </a:r>
          </a:p>
          <a:p>
            <a:pPr marL="343082" lvl="0" indent="-343082">
              <a:buNone/>
            </a:pPr>
            <a:endParaRPr lang="en-CA">
              <a:latin typeface="Calibri" pitchFamily="3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Furthermore, this system is considered in isolation</a:t>
            </a:r>
          </a:p>
          <a:p>
            <a:pPr marL="343082" lvl="0" indent="-343082">
              <a:buNone/>
            </a:pPr>
            <a:r>
              <a:rPr lang="en-CA" kern="0">
                <a:latin typeface="Arial" pitchFamily="32"/>
                <a:cs typeface="Arial" pitchFamily="32"/>
              </a:rPr>
              <a:t>•</a:t>
            </a:r>
            <a:r>
              <a:rPr lang="en-CA">
                <a:latin typeface="Calibri" pitchFamily="32"/>
              </a:rPr>
              <a:t>There are different types of trees in a given ecosystem and thus the values for the parameters for each part of the tree are actually functions of how many of each tree there 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503998" y="1769043"/>
            <a:ext cx="8870036" cy="43844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/>
          <a:lstStyle/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2"/>
                <a:ea typeface="WenQuanYi Micro Hei" pitchFamily="2"/>
                <a:cs typeface="Lohit Hindi" pitchFamily="2"/>
              </a:rPr>
              <a:t>Thanks for Your Attention</a:t>
            </a:r>
          </a:p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 pitchFamily="32"/>
              <a:ea typeface="WenQuanYi Micro Hei" pitchFamily="2"/>
              <a:cs typeface="Lohit Hindi" pitchFamily="2"/>
            </a:endParaRPr>
          </a:p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 pitchFamily="32"/>
              <a:ea typeface="WenQuanYi Micro Hei" pitchFamily="2"/>
              <a:cs typeface="Lohit Hindi" pitchFamily="2"/>
            </a:endParaRPr>
          </a:p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 pitchFamily="32"/>
                <a:ea typeface="WenQuanYi Micro Hei" pitchFamily="2"/>
                <a:cs typeface="Lohit Hindi" pitchFamily="2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Glossary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/>
            <a:r>
              <a:rPr lang="en-CA"/>
              <a:t>Humification</a:t>
            </a:r>
          </a:p>
          <a:p>
            <a:pPr lvl="0" algn="l"/>
            <a:r>
              <a:rPr lang="en-CA"/>
              <a:t>Carbonization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713" y="274640"/>
            <a:ext cx="8870036" cy="562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/>
          <a:lstStyle/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WenQuanYi Micro Hei" pitchFamily="2"/>
                <a:cs typeface="Arial" pitchFamily="32"/>
              </a:rPr>
              <a:t>Backups: Numerical Error Propagation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 pitchFamily="32"/>
              <a:ea typeface="WenQuanYi Micro Hei" pitchFamily="2"/>
              <a:cs typeface="Lohit Hindi" pitchFamily="2"/>
            </a:endParaRPr>
          </a:p>
        </p:txBody>
      </p:sp>
      <p:pic>
        <p:nvPicPr>
          <p:cNvPr id="3" name="Picture 2" descr="D:\temp2\math372_project_2-master\images\Numerical&amp;Analytical Comparison for Part 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9" y="837636"/>
            <a:ext cx="10058400" cy="68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713" y="274640"/>
            <a:ext cx="8870036" cy="562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/>
          <a:lstStyle/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WenQuanYi Micro Hei" pitchFamily="2"/>
                <a:cs typeface="Arial" pitchFamily="32"/>
              </a:rPr>
              <a:t>Backups: Equilibrium Density of Carbon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 pitchFamily="32"/>
              <a:ea typeface="WenQuanYi Micro Hei" pitchFamily="2"/>
              <a:cs typeface="Lohit Hindi" pitchFamily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4166" y="2636836"/>
            <a:ext cx="7743120" cy="327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/>
          <p:nvPr/>
        </p:nvSpPr>
        <p:spPr>
          <a:xfrm>
            <a:off x="620713" y="274640"/>
            <a:ext cx="8870036" cy="562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/>
          <a:lstStyle/>
          <a:p>
            <a:pPr marL="343082" marR="0" lvl="0" indent="-343082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WenQuanYi Micro Hei" pitchFamily="2"/>
                <a:cs typeface="Arial" pitchFamily="32"/>
              </a:rPr>
              <a:t>Backups: 95% Time</a:t>
            </a:r>
            <a:endParaRPr lang="en-US" sz="3200" b="0" i="0" u="none" strike="noStrike" kern="1200" cap="none" spc="0" baseline="0">
              <a:solidFill>
                <a:srgbClr val="000000"/>
              </a:solidFill>
              <a:uFillTx/>
              <a:latin typeface="Calibri" pitchFamily="32"/>
              <a:ea typeface="WenQuanYi Micro Hei" pitchFamily="2"/>
              <a:cs typeface="Lohit Hindi" pitchFamily="2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8634" y="2408236"/>
            <a:ext cx="7234184" cy="296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CA"/>
              <a:t>Calculate the amount of carbon trapped in litter at any given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16197" y="2880003"/>
            <a:ext cx="3835798" cy="451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CA"/>
              <a:t>Begin with zero litter (after a ground fire)</a:t>
            </a:r>
          </a:p>
          <a:p>
            <a:pPr lvl="0"/>
            <a:r>
              <a:rPr lang="en-CA"/>
              <a:t>Leaves &amp; branches fall from trees at a constant rate, creating litter</a:t>
            </a:r>
          </a:p>
          <a:p>
            <a:pPr lvl="0"/>
            <a:r>
              <a:rPr lang="en-CA"/>
              <a:t>Carbon exits litter by respiration and humification as litter is composted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Simple Litter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9962" y="1943996"/>
            <a:ext cx="8870036" cy="4384438"/>
          </a:xfrm>
        </p:spPr>
        <p:txBody>
          <a:bodyPr/>
          <a:lstStyle/>
          <a:p>
            <a:pPr lvl="0"/>
            <a:r>
              <a:rPr lang="en-CA"/>
              <a:t>Model: one differential equation</a:t>
            </a:r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endParaRPr lang="en-CA"/>
          </a:p>
          <a:p>
            <a:pPr lvl="1" hangingPunct="0">
              <a:buNone/>
            </a:pPr>
            <a:r>
              <a:rPr lang="en-CA"/>
              <a:t>x'(t) = z - k*x(t)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12200" y="2611078"/>
            <a:ext cx="3835798" cy="4516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1" algn="ctr" rtl="0" hangingPunct="0"/>
            <a:r>
              <a:rPr lang="en-CA" sz="4400" kern="1200">
                <a:solidFill>
                  <a:srgbClr val="000000"/>
                </a:solidFill>
                <a:latin typeface="Arial" pitchFamily="18"/>
              </a:rPr>
              <a:t>x(t) = 600 - 600*exp(-0.4t)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3997" y="1768678"/>
            <a:ext cx="7789316" cy="438443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CA"/>
              <a:t>Steady States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CA"/>
              <a:t>Assume z = 240, k = 0.4</a:t>
            </a:r>
          </a:p>
          <a:p>
            <a:pPr lvl="0"/>
            <a:r>
              <a:rPr lang="en-CA"/>
              <a:t>Equilibrium occurs when x'(t) = 0, so</a:t>
            </a:r>
          </a:p>
          <a:p>
            <a:pPr lvl="1" hangingPunct="0">
              <a:buNone/>
            </a:pPr>
            <a:r>
              <a:rPr lang="en-CA"/>
              <a:t>x'(t) = 240 -0.4*x(t) &lt;=&gt; x'(t) = -0.4(x(t) - 600)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586</Words>
  <Application>Microsoft Office PowerPoint</Application>
  <PresentationFormat>On-screen Show (4:3)</PresentationFormat>
  <Paragraphs>154</Paragraphs>
  <Slides>43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Default</vt:lpstr>
      <vt:lpstr>Project Carbon Cycle</vt:lpstr>
      <vt:lpstr>Objective</vt:lpstr>
      <vt:lpstr>Glossary</vt:lpstr>
      <vt:lpstr>Glossary</vt:lpstr>
      <vt:lpstr>Simple Litter Model</vt:lpstr>
      <vt:lpstr>Simple Litter Model</vt:lpstr>
      <vt:lpstr>Simple Litter Model</vt:lpstr>
      <vt:lpstr>x(t) = 600 - 600*exp(-0.4t)</vt:lpstr>
      <vt:lpstr>Steady States</vt:lpstr>
      <vt:lpstr>Graphical Stability Analysis</vt:lpstr>
      <vt:lpstr>Simple Litter Model</vt:lpstr>
      <vt:lpstr>The Carbon Cycle</vt:lpstr>
      <vt:lpstr>Given Data</vt:lpstr>
      <vt:lpstr>D.E. Set Up</vt:lpstr>
      <vt:lpstr>D.E. Set Up</vt:lpstr>
      <vt:lpstr>D.E. Set Up</vt:lpstr>
      <vt:lpstr>D.E. Set Up</vt:lpstr>
      <vt:lpstr>D.E. Set Up</vt:lpstr>
      <vt:lpstr>D.E. Set Up</vt:lpstr>
      <vt:lpstr>Matrix Representation of DE</vt:lpstr>
      <vt:lpstr>X'=AX+b</vt:lpstr>
      <vt:lpstr>Fixed Point of The Ecosystems</vt:lpstr>
      <vt:lpstr>Solution</vt:lpstr>
      <vt:lpstr>Ecosystems</vt:lpstr>
      <vt:lpstr>Tropical Forest: First 225 Years</vt:lpstr>
      <vt:lpstr>Tropical Forest: First 2500 Years</vt:lpstr>
      <vt:lpstr>Grassland: First 5 Years</vt:lpstr>
      <vt:lpstr>Grasslands: First 3000 Years</vt:lpstr>
      <vt:lpstr>Agricultural Land: First 15 Years</vt:lpstr>
      <vt:lpstr>Agricultural Land: First 3000 Years</vt:lpstr>
      <vt:lpstr>Time To Attain 95% of Fixed Point Concentration</vt:lpstr>
      <vt:lpstr>Time To Attain 95% of Fixed Point Concentration</vt:lpstr>
      <vt:lpstr>Analytical Stability Analysis</vt:lpstr>
      <vt:lpstr>PowerPoint Presentation</vt:lpstr>
      <vt:lpstr>PowerPoint Presentation</vt:lpstr>
      <vt:lpstr>Criticisms of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Carbon Cycle</dc:title>
  <dc:creator>Cole Fichter</dc:creator>
  <cp:lastModifiedBy>Install</cp:lastModifiedBy>
  <cp:revision>35</cp:revision>
  <cp:lastPrinted>2013-11-22T00:29:36Z</cp:lastPrinted>
  <dcterms:created xsi:type="dcterms:W3CDTF">2013-11-06T18:47:28Z</dcterms:created>
  <dcterms:modified xsi:type="dcterms:W3CDTF">2013-11-22T00:41:02Z</dcterms:modified>
</cp:coreProperties>
</file>